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31DCD-5685-5435-06A6-40FD1C962931}" v="64" dt="2025-06-09T04:23:38.808"/>
    <p1510:client id="{A06B5208-B20B-5978-4D6A-1391671F1EDE}" v="585" dt="2025-06-08T13:01:22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b"/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14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2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9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80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6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09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6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9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9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5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7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7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7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7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7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DBC09E-10FE-C48A-8AE5-2DE3D7D70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2954" y="978408"/>
            <a:ext cx="7559034" cy="3290123"/>
          </a:xfrm>
        </p:spPr>
        <p:txBody>
          <a:bodyPr anchor="t">
            <a:normAutofit/>
          </a:bodyPr>
          <a:lstStyle/>
          <a:p>
            <a:r>
              <a:rPr lang="ko-KR" altLang="en-US" sz="6600" dirty="0">
                <a:ea typeface="Microsoft GothicNeo"/>
                <a:cs typeface="Microsoft GothicNeo"/>
              </a:rPr>
              <a:t>모바일 FPS 게임</a:t>
            </a:r>
            <a:br>
              <a:rPr lang="ko-KR" altLang="en-US" sz="6600" dirty="0">
                <a:ea typeface="Microsoft GothicNeo"/>
                <a:cs typeface="Microsoft GothicNeo"/>
              </a:rPr>
            </a:br>
            <a:r>
              <a:rPr lang="ko-KR" altLang="en-US" sz="5400" dirty="0">
                <a:ea typeface="Microsoft GothicNeo"/>
                <a:cs typeface="Microsoft GothicNeo"/>
              </a:rPr>
              <a:t>(</a:t>
            </a:r>
            <a:r>
              <a:rPr lang="ko-KR" altLang="en-US" sz="5400" dirty="0" err="1">
                <a:ea typeface="Microsoft GothicNeo"/>
                <a:cs typeface="Microsoft GothicNeo"/>
              </a:rPr>
              <a:t>Void</a:t>
            </a:r>
            <a:r>
              <a:rPr lang="ko-KR" altLang="en-US" sz="5400" dirty="0">
                <a:ea typeface="Microsoft GothicNeo"/>
                <a:cs typeface="Microsoft GothicNeo"/>
              </a:rPr>
              <a:t> </a:t>
            </a:r>
            <a:r>
              <a:rPr lang="ko-KR" altLang="en-US" sz="5400" dirty="0" err="1">
                <a:ea typeface="Microsoft GothicNeo"/>
                <a:cs typeface="Microsoft GothicNeo"/>
              </a:rPr>
              <a:t>Hunter</a:t>
            </a:r>
            <a:r>
              <a:rPr lang="ko-KR" altLang="en-US" sz="5400" dirty="0">
                <a:ea typeface="Microsoft GothicNeo"/>
                <a:cs typeface="Microsoft GothicNeo"/>
              </a:rPr>
              <a:t> AR)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17870" y="4854298"/>
            <a:ext cx="6141545" cy="1352181"/>
          </a:xfrm>
        </p:spPr>
        <p:txBody>
          <a:bodyPr anchor="t">
            <a:normAutofit fontScale="85000" lnSpcReduction="20000"/>
          </a:bodyPr>
          <a:lstStyle/>
          <a:p>
            <a:r>
              <a:rPr lang="ko-KR" altLang="en-US">
                <a:ea typeface="Microsoft GothicNeo"/>
                <a:cs typeface="Microsoft GothicNeo"/>
              </a:rPr>
              <a:t>AIR                </a:t>
            </a:r>
            <a:r>
              <a:rPr lang="ko-KR" altLang="en-US" err="1">
                <a:ea typeface="Microsoft GothicNeo"/>
                <a:cs typeface="Microsoft GothicNeo"/>
              </a:rPr>
              <a:t>이찬희</a:t>
            </a:r>
            <a:endParaRPr lang="ko-KR" altLang="en-US">
              <a:ea typeface="Microsoft GothicNeo"/>
              <a:cs typeface="Microsoft GothicNeo"/>
            </a:endParaRPr>
          </a:p>
          <a:p>
            <a:r>
              <a:rPr lang="ko-KR" altLang="en-US" dirty="0">
                <a:ea typeface="Microsoft GothicNeo"/>
                <a:cs typeface="Microsoft GothicNeo"/>
              </a:rPr>
              <a:t>       </a:t>
            </a:r>
            <a:r>
              <a:rPr lang="ko-KR" altLang="en-US">
                <a:ea typeface="Microsoft GothicNeo"/>
                <a:cs typeface="Microsoft GothicNeo"/>
              </a:rPr>
              <a:t> </a:t>
            </a:r>
            <a:r>
              <a:rPr lang="ko-KR" altLang="en-US" dirty="0">
                <a:ea typeface="Microsoft GothicNeo"/>
                <a:cs typeface="Microsoft GothicNeo"/>
              </a:rPr>
              <a:t>   </a:t>
            </a:r>
            <a:r>
              <a:rPr lang="ko-KR" altLang="en-US">
                <a:ea typeface="Microsoft GothicNeo"/>
                <a:cs typeface="Microsoft GothicNeo"/>
              </a:rPr>
              <a:t> </a:t>
            </a:r>
            <a:r>
              <a:rPr lang="ko-KR" altLang="en-US" dirty="0">
                <a:ea typeface="Microsoft GothicNeo"/>
                <a:cs typeface="Microsoft GothicNeo"/>
              </a:rPr>
              <a:t>  </a:t>
            </a:r>
            <a:r>
              <a:rPr lang="ko-KR" altLang="en-US">
                <a:ea typeface="Microsoft GothicNeo"/>
                <a:cs typeface="Microsoft GothicNeo"/>
              </a:rPr>
              <a:t>  이창희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                </a:t>
            </a:r>
            <a:r>
              <a:rPr lang="ko-KR" altLang="en-US" dirty="0" err="1">
                <a:ea typeface="Microsoft GothicNeo"/>
                <a:cs typeface="Microsoft GothicNeo"/>
              </a:rPr>
              <a:t>박효인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BD83C-D653-7B6E-791C-91DC49F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B09CB6-CBCC-A221-E35E-4FA21592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696" y="4617503"/>
            <a:ext cx="6071583" cy="45719"/>
          </a:xfrm>
          <a:custGeom>
            <a:avLst/>
            <a:gdLst>
              <a:gd name="connsiteX0" fmla="*/ 0 w 6071583"/>
              <a:gd name="connsiteY0" fmla="*/ 0 h 45719"/>
              <a:gd name="connsiteX1" fmla="*/ 3434358 w 6071583"/>
              <a:gd name="connsiteY1" fmla="*/ 0 h 45719"/>
              <a:gd name="connsiteX2" fmla="*/ 4667593 w 6071583"/>
              <a:gd name="connsiteY2" fmla="*/ 0 h 45719"/>
              <a:gd name="connsiteX3" fmla="*/ 6071583 w 6071583"/>
              <a:gd name="connsiteY3" fmla="*/ 0 h 45719"/>
              <a:gd name="connsiteX4" fmla="*/ 6071583 w 6071583"/>
              <a:gd name="connsiteY4" fmla="*/ 45719 h 45719"/>
              <a:gd name="connsiteX5" fmla="*/ 4667593 w 6071583"/>
              <a:gd name="connsiteY5" fmla="*/ 45719 h 45719"/>
              <a:gd name="connsiteX6" fmla="*/ 3434358 w 6071583"/>
              <a:gd name="connsiteY6" fmla="*/ 45719 h 45719"/>
              <a:gd name="connsiteX7" fmla="*/ 0 w 6071583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71583" h="45719">
                <a:moveTo>
                  <a:pt x="0" y="0"/>
                </a:moveTo>
                <a:lnTo>
                  <a:pt x="3434358" y="0"/>
                </a:lnTo>
                <a:lnTo>
                  <a:pt x="4667593" y="0"/>
                </a:lnTo>
                <a:lnTo>
                  <a:pt x="6071583" y="0"/>
                </a:lnTo>
                <a:lnTo>
                  <a:pt x="6071583" y="45719"/>
                </a:lnTo>
                <a:lnTo>
                  <a:pt x="4667593" y="45719"/>
                </a:lnTo>
                <a:lnTo>
                  <a:pt x="3434358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C9E94-85E3-1E63-E9CF-37BF3B152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5E66-6B73-3202-B34C-623D2DBA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Microsoft GothicNeo"/>
                <a:cs typeface="Microsoft GothicNeo"/>
              </a:rPr>
              <a:t>향후 개선 사항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3F6E1-E8BC-46FE-AFA8-43D8CACE0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10553"/>
            <a:ext cx="11155680" cy="4435382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en-US" altLang="ko-KR" sz="1100" dirty="0" err="1">
                <a:ea typeface="+mn-lt"/>
                <a:cs typeface="+mn-lt"/>
              </a:rPr>
              <a:t>인게임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en-US" altLang="ko-KR" sz="1100" dirty="0" err="1">
                <a:ea typeface="+mn-lt"/>
                <a:cs typeface="+mn-lt"/>
              </a:rPr>
              <a:t>부분</a:t>
            </a:r>
            <a:endParaRPr lang="en-US" altLang="ko-KR" sz="1100" dirty="0">
              <a:ea typeface="+mn-lt"/>
              <a:cs typeface="+mn-lt"/>
            </a:endParaRPr>
          </a:p>
          <a:p>
            <a:pPr>
              <a:buNone/>
            </a:pPr>
            <a:endParaRPr lang="ko-KR" altLang="en-US" sz="1100" dirty="0">
              <a:ea typeface="Microsoft GothicNeo"/>
              <a:cs typeface="Microsoft GothicNeo"/>
            </a:endParaRPr>
          </a:p>
          <a:p>
            <a:pPr>
              <a:buNone/>
            </a:pPr>
            <a:r>
              <a:rPr lang="ko-KR" altLang="en-US" sz="1100" err="1">
                <a:ea typeface="+mn-lt"/>
                <a:cs typeface="+mn-lt"/>
              </a:rPr>
              <a:t>헤드샷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등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추가적인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데미지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로직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err="1">
                <a:ea typeface="+mn-lt"/>
                <a:cs typeface="+mn-lt"/>
              </a:rPr>
              <a:t>미구현</a:t>
            </a:r>
            <a:endParaRPr lang="ko-KR">
              <a:ea typeface="Microsoft GothicNeo"/>
              <a:cs typeface="Microsoft GothicNeo"/>
            </a:endParaRPr>
          </a:p>
          <a:p>
            <a:pPr>
              <a:buNone/>
            </a:pPr>
            <a:r>
              <a:rPr lang="en-US" sz="1100" dirty="0">
                <a:ea typeface="+mn-lt"/>
                <a:cs typeface="+mn-lt"/>
              </a:rPr>
              <a:t>-&gt; </a:t>
            </a:r>
            <a:r>
              <a:rPr lang="ko-KR" altLang="en-US" sz="1100" dirty="0">
                <a:ea typeface="+mn-lt"/>
                <a:cs typeface="+mn-lt"/>
              </a:rPr>
              <a:t>일정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부족</a:t>
            </a:r>
            <a:r>
              <a:rPr lang="en-US" altLang="ko-KR" sz="1100" dirty="0">
                <a:ea typeface="+mn-lt"/>
                <a:cs typeface="+mn-lt"/>
              </a:rPr>
              <a:t>, </a:t>
            </a:r>
            <a:r>
              <a:rPr lang="ko-KR" altLang="en-US" sz="1100" dirty="0">
                <a:ea typeface="+mn-lt"/>
                <a:cs typeface="+mn-lt"/>
              </a:rPr>
              <a:t>당장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시연하기에는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우선순위가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낮다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생각하여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구현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대기중</a:t>
            </a:r>
            <a:endParaRPr lang="ko-KR" dirty="0">
              <a:ea typeface="Microsoft GothicNeo"/>
              <a:cs typeface="Microsoft GothicNeo"/>
            </a:endParaRPr>
          </a:p>
          <a:p>
            <a:pPr>
              <a:buNone/>
            </a:pPr>
            <a:r>
              <a:rPr lang="en-US" sz="1100" dirty="0">
                <a:ea typeface="+mn-lt"/>
                <a:cs typeface="+mn-lt"/>
              </a:rPr>
              <a:t>  </a:t>
            </a:r>
            <a:endParaRPr lang="ko-KR" dirty="0">
              <a:ea typeface="Microsoft GothicNeo"/>
              <a:cs typeface="Microsoft GothicNeo"/>
            </a:endParaRPr>
          </a:p>
          <a:p>
            <a:pPr>
              <a:buNone/>
            </a:pPr>
            <a:r>
              <a:rPr lang="en-US" sz="1100" err="1">
                <a:ea typeface="+mn-lt"/>
                <a:cs typeface="+mn-lt"/>
              </a:rPr>
              <a:t>몬스터의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err="1">
                <a:ea typeface="+mn-lt"/>
                <a:cs typeface="+mn-lt"/>
              </a:rPr>
              <a:t>다양성</a:t>
            </a:r>
            <a:endParaRPr lang="ko-KR" err="1">
              <a:ea typeface="Microsoft GothicNeo"/>
              <a:cs typeface="Microsoft GothicNeo"/>
            </a:endParaRPr>
          </a:p>
          <a:p>
            <a:pPr>
              <a:buNone/>
            </a:pPr>
            <a:r>
              <a:rPr lang="en-US" sz="1100" dirty="0">
                <a:ea typeface="+mn-lt"/>
                <a:cs typeface="+mn-lt"/>
              </a:rPr>
              <a:t>-&gt;</a:t>
            </a:r>
            <a:r>
              <a:rPr lang="ko-KR" altLang="en-US" sz="1100" dirty="0" err="1">
                <a:ea typeface="+mn-lt"/>
                <a:cs typeface="+mn-lt"/>
              </a:rPr>
              <a:t>캡스톤디자인</a:t>
            </a:r>
            <a:r>
              <a:rPr lang="ko-KR" altLang="en-US" sz="1100" dirty="0">
                <a:ea typeface="+mn-lt"/>
                <a:cs typeface="+mn-lt"/>
              </a:rPr>
              <a:t> 1까지는</a:t>
            </a:r>
            <a:r>
              <a:rPr lang="en-US" altLang="ko-KR" sz="1100" dirty="0">
                <a:ea typeface="+mn-lt"/>
                <a:cs typeface="+mn-lt"/>
              </a:rPr>
              <a:t> 9</a:t>
            </a:r>
            <a:r>
              <a:rPr lang="ko-KR" altLang="en-US" sz="1100" dirty="0">
                <a:ea typeface="+mn-lt"/>
                <a:cs typeface="+mn-lt"/>
              </a:rPr>
              <a:t>마리가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목표</a:t>
            </a:r>
            <a:r>
              <a:rPr lang="en-US" altLang="ko-KR" sz="1100" dirty="0">
                <a:ea typeface="+mn-lt"/>
                <a:cs typeface="+mn-lt"/>
              </a:rPr>
              <a:t>. </a:t>
            </a:r>
            <a:r>
              <a:rPr lang="ko-KR" altLang="en-US" sz="1100" dirty="0">
                <a:ea typeface="+mn-lt"/>
                <a:cs typeface="+mn-lt"/>
              </a:rPr>
              <a:t>하지만</a:t>
            </a:r>
            <a:r>
              <a:rPr lang="en-US" altLang="ko-KR" sz="1100" dirty="0">
                <a:ea typeface="+mn-lt"/>
                <a:cs typeface="+mn-lt"/>
              </a:rPr>
              <a:t>, </a:t>
            </a:r>
            <a:r>
              <a:rPr lang="ko-KR" altLang="en-US" sz="1100" dirty="0">
                <a:ea typeface="+mn-lt"/>
                <a:cs typeface="+mn-lt"/>
              </a:rPr>
              <a:t>스테이지의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길이나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보스가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나오기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전까지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나올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몬스터를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생각하면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다양성이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떨어짐</a:t>
            </a:r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 err="1">
                <a:ea typeface="+mn-lt"/>
                <a:cs typeface="+mn-lt"/>
              </a:rPr>
              <a:t>학기가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끝나고</a:t>
            </a:r>
            <a:r>
              <a:rPr lang="en-US" sz="1100" dirty="0">
                <a:ea typeface="+mn-lt"/>
                <a:cs typeface="+mn-lt"/>
              </a:rPr>
              <a:t> 난 후 </a:t>
            </a:r>
            <a:r>
              <a:rPr lang="en-US" sz="1100" dirty="0" err="1">
                <a:ea typeface="+mn-lt"/>
                <a:cs typeface="+mn-lt"/>
              </a:rPr>
              <a:t>추가적으로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제작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예정</a:t>
            </a:r>
            <a:endParaRPr lang="ko-KR" dirty="0" err="1">
              <a:ea typeface="Microsoft GothicNeo"/>
              <a:cs typeface="Microsoft GothicNeo"/>
            </a:endParaRPr>
          </a:p>
          <a:p>
            <a:pPr>
              <a:buNone/>
            </a:pPr>
            <a:r>
              <a:rPr lang="en-US" sz="1100" dirty="0">
                <a:ea typeface="+mn-lt"/>
                <a:cs typeface="+mn-lt"/>
              </a:rPr>
              <a:t>  </a:t>
            </a:r>
            <a:endParaRPr lang="ko-KR" dirty="0">
              <a:ea typeface="Microsoft GothicNeo"/>
              <a:cs typeface="Microsoft GothicNeo"/>
            </a:endParaRPr>
          </a:p>
          <a:p>
            <a:pPr>
              <a:buNone/>
            </a:pPr>
            <a:r>
              <a:rPr lang="en-US" sz="1100" err="1">
                <a:ea typeface="+mn-lt"/>
                <a:cs typeface="+mn-lt"/>
              </a:rPr>
              <a:t>몬스터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err="1">
                <a:ea typeface="+mn-lt"/>
                <a:cs typeface="+mn-lt"/>
              </a:rPr>
              <a:t>체력</a:t>
            </a:r>
            <a:r>
              <a:rPr lang="en-US" sz="1100" dirty="0">
                <a:ea typeface="+mn-lt"/>
                <a:cs typeface="+mn-lt"/>
              </a:rPr>
              <a:t> 및 </a:t>
            </a:r>
            <a:r>
              <a:rPr lang="en-US" sz="1100" err="1">
                <a:ea typeface="+mn-lt"/>
                <a:cs typeface="+mn-lt"/>
              </a:rPr>
              <a:t>공격력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err="1">
                <a:ea typeface="+mn-lt"/>
                <a:cs typeface="+mn-lt"/>
              </a:rPr>
              <a:t>밸런싱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err="1">
                <a:ea typeface="+mn-lt"/>
                <a:cs typeface="+mn-lt"/>
              </a:rPr>
              <a:t>미흡</a:t>
            </a:r>
            <a:endParaRPr lang="ko-KR" err="1">
              <a:ea typeface="Microsoft GothicNeo"/>
              <a:cs typeface="Microsoft GothicNeo"/>
            </a:endParaRPr>
          </a:p>
          <a:p>
            <a:pPr>
              <a:buNone/>
            </a:pPr>
            <a:r>
              <a:rPr lang="en-US" sz="1100" dirty="0">
                <a:ea typeface="+mn-lt"/>
                <a:cs typeface="+mn-lt"/>
              </a:rPr>
              <a:t>-&gt; </a:t>
            </a:r>
            <a:r>
              <a:rPr lang="ko-KR" altLang="en-US" sz="1100" dirty="0">
                <a:ea typeface="+mn-lt"/>
                <a:cs typeface="+mn-lt"/>
              </a:rPr>
              <a:t>몬스터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구현이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아직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미완성되었기에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생긴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ko-KR" altLang="en-US" sz="1100" dirty="0">
                <a:ea typeface="+mn-lt"/>
                <a:cs typeface="+mn-lt"/>
              </a:rPr>
              <a:t>문제</a:t>
            </a:r>
            <a:r>
              <a:rPr lang="en-US" sz="1100" dirty="0">
                <a:ea typeface="+mn-lt"/>
                <a:cs typeface="+mn-lt"/>
              </a:rPr>
              <a:t>.</a:t>
            </a:r>
            <a:endParaRPr lang="ko-KR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100" dirty="0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 </a:t>
            </a:r>
            <a:endParaRPr lang="ko-KR" dirty="0">
              <a:ea typeface="Microsoft GothicNeo"/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226946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C59E-849F-F894-DE0F-885EA0F0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ko-KR" sz="4000" dirty="0">
                <a:ea typeface="Microsoft GothicNeo"/>
                <a:cs typeface="Microsoft GothicNeo"/>
              </a:rPr>
              <a:t>팀원의 역할</a:t>
            </a:r>
            <a:endParaRPr lang="en-US" sz="2000" dirty="0">
              <a:ea typeface="Microsoft GothicNeo"/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EB7E7-BADC-36C7-9AAE-9E68DEF35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ko-KR" altLang="en-US" err="1">
                <a:ea typeface="Microsoft GothicNeo"/>
                <a:cs typeface="Microsoft GothicNeo"/>
              </a:rPr>
              <a:t>이찬희</a:t>
            </a:r>
            <a:r>
              <a:rPr lang="ko-KR" altLang="en-US" dirty="0">
                <a:ea typeface="Microsoft GothicNeo"/>
                <a:cs typeface="Microsoft GothicNeo"/>
              </a:rPr>
              <a:t> : 게임 기획 및 인게임 </a:t>
            </a:r>
            <a:r>
              <a:rPr lang="ko-KR" altLang="en-US" err="1">
                <a:ea typeface="Microsoft GothicNeo"/>
                <a:cs typeface="Microsoft GothicNeo"/>
              </a:rPr>
              <a:t>밸런싱</a:t>
            </a:r>
            <a:r>
              <a:rPr lang="ko-KR" altLang="en-US" dirty="0">
                <a:ea typeface="Microsoft GothicNeo"/>
                <a:cs typeface="Microsoft GothicNeo"/>
              </a:rPr>
              <a:t> 및 UI 부분 기획 담당</a:t>
            </a: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r>
              <a:rPr lang="ko-KR" altLang="en-US" dirty="0">
                <a:ea typeface="Microsoft GothicNeo"/>
                <a:cs typeface="Microsoft GothicNeo"/>
              </a:rPr>
              <a:t>이창희 : </a:t>
            </a:r>
            <a:r>
              <a:rPr lang="ko-KR" altLang="en-US" err="1">
                <a:ea typeface="Microsoft GothicNeo"/>
                <a:cs typeface="Microsoft GothicNeo"/>
              </a:rPr>
              <a:t>인게임</a:t>
            </a:r>
            <a:r>
              <a:rPr lang="ko-KR" altLang="en-US">
                <a:ea typeface="Microsoft GothicNeo"/>
                <a:cs typeface="Microsoft GothicNeo"/>
              </a:rPr>
              <a:t> 로직 구현 및 개발 담당</a:t>
            </a: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r>
              <a:rPr lang="ko-KR" altLang="en-US" dirty="0" err="1">
                <a:ea typeface="Microsoft GothicNeo"/>
                <a:cs typeface="Microsoft GothicNeo"/>
              </a:rPr>
              <a:t>박효인</a:t>
            </a:r>
            <a:r>
              <a:rPr lang="ko-KR" altLang="en-US" dirty="0">
                <a:ea typeface="Microsoft GothicNeo"/>
                <a:cs typeface="Microsoft GothicNeo"/>
              </a:rPr>
              <a:t> : UI 구현 및 디자인 개발 담당</a:t>
            </a:r>
          </a:p>
        </p:txBody>
      </p:sp>
    </p:spTree>
    <p:extLst>
      <p:ext uri="{BB962C8B-B14F-4D97-AF65-F5344CB8AC3E}">
        <p14:creationId xmlns:p14="http://schemas.microsoft.com/office/powerpoint/2010/main" val="28390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75E9-4A90-B03B-6B31-5358189D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ko-KR" sz="2000" b="0" dirty="0">
                <a:ea typeface="Microsoft GothicNeo"/>
                <a:cs typeface="Microsoft GothicNeo"/>
              </a:rPr>
              <a:t>데모 영상</a:t>
            </a:r>
            <a:endParaRPr lang="en-US" sz="2000" b="0" dirty="0"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409BF-D939-DCCB-7A6A-FF923B38E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endParaRPr lang="ko-KR" altLang="en-US"/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ko-KR" altLang="en-US" dirty="0">
                <a:ea typeface="Microsoft GothicNeo"/>
                <a:cs typeface="Microsoft GothicNeo"/>
              </a:rPr>
              <a:t>UI                   </a:t>
            </a:r>
            <a:r>
              <a:rPr lang="ko-KR" altLang="en-US" dirty="0" err="1">
                <a:ea typeface="Microsoft GothicNeo"/>
                <a:cs typeface="Microsoft GothicNeo"/>
              </a:rPr>
              <a:t>인게임</a:t>
            </a:r>
          </a:p>
        </p:txBody>
      </p:sp>
      <p:pic>
        <p:nvPicPr>
          <p:cNvPr id="4" name="KakaoTalk_20250528_092937498">
            <a:hlinkClick r:id="" action="ppaction://media"/>
            <a:extLst>
              <a:ext uri="{FF2B5EF4-FFF2-40B4-BE49-F238E27FC236}">
                <a16:creationId xmlns:a16="http://schemas.microsoft.com/office/drawing/2014/main" id="{B9725B85-A76A-B48F-E7FE-580B25CA5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1465" y="2577029"/>
            <a:ext cx="5053070" cy="2842352"/>
          </a:xfrm>
          <a:prstGeom prst="rect">
            <a:avLst/>
          </a:prstGeom>
        </p:spPr>
      </p:pic>
      <p:pic>
        <p:nvPicPr>
          <p:cNvPr id="5" name="KakaoTalk_20250605_153647143">
            <a:hlinkClick r:id="" action="ppaction://media"/>
            <a:extLst>
              <a:ext uri="{FF2B5EF4-FFF2-40B4-BE49-F238E27FC236}">
                <a16:creationId xmlns:a16="http://schemas.microsoft.com/office/drawing/2014/main" id="{DE8A27DC-3533-2585-29A2-D1E3D2FFB3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37103" y="2578712"/>
            <a:ext cx="6099673" cy="28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1570-608A-C6A8-EE2F-0CA88544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2324956"/>
            <a:ext cx="11155680" cy="1463040"/>
          </a:xfrm>
        </p:spPr>
        <p:txBody>
          <a:bodyPr/>
          <a:lstStyle/>
          <a:p>
            <a:pPr algn="ctr"/>
            <a:r>
              <a:rPr lang="ko-KR" altLang="en-US" dirty="0">
                <a:ea typeface="Microsoft GothicNeo"/>
                <a:cs typeface="Microsoft GothicNeo"/>
              </a:rPr>
              <a:t>질의 응답</a:t>
            </a:r>
          </a:p>
        </p:txBody>
      </p:sp>
    </p:spTree>
    <p:extLst>
      <p:ext uri="{BB962C8B-B14F-4D97-AF65-F5344CB8AC3E}">
        <p14:creationId xmlns:p14="http://schemas.microsoft.com/office/powerpoint/2010/main" val="310424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0250-E426-D86D-161E-A31CB30E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Microsoft GothicNeo"/>
                <a:cs typeface="Microsoft GothicNeo"/>
              </a:rPr>
              <a:t>목차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D5A0-C267-D7D9-5598-B6E181566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ko-KR" altLang="en-US" dirty="0">
                <a:ea typeface="Microsoft GothicNeo"/>
                <a:cs typeface="Microsoft GothicNeo"/>
              </a:rPr>
              <a:t>프로젝트 목표 및 개요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시스템 구성도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주요 기능목록 및 설명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주요 알고리즘 및 설계 방법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팀원의 역할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데모 영상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질의 응답</a:t>
            </a:r>
          </a:p>
          <a:p>
            <a:endParaRPr lang="ko-KR" altLang="en-US" dirty="0"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368430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EA7D1-2543-8F70-5351-63E75044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526971" cy="1178617"/>
          </a:xfrm>
        </p:spPr>
        <p:txBody>
          <a:bodyPr anchor="b">
            <a:normAutofit/>
          </a:bodyPr>
          <a:lstStyle/>
          <a:p>
            <a:r>
              <a:rPr lang="ko-KR" altLang="en-US" sz="4000" dirty="0">
                <a:ea typeface="Microsoft GothicNeo"/>
                <a:cs typeface="Microsoft GothicNeo"/>
              </a:rPr>
              <a:t>프로젝트 목표 </a:t>
            </a:r>
            <a:endParaRPr lang="ko-KR" altLang="en-US" sz="40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BFE783-36FC-CD4E-0FB2-1DFF8917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484455"/>
            <a:ext cx="4473879" cy="3860187"/>
          </a:xfrm>
        </p:spPr>
        <p:txBody>
          <a:bodyPr lIns="109728" tIns="109728" rIns="109728" bIns="91440" anchor="t">
            <a:normAutofit lnSpcReduction="10000"/>
          </a:bodyPr>
          <a:lstStyle/>
          <a:p>
            <a:r>
              <a:rPr lang="en-US" dirty="0" err="1">
                <a:latin typeface="Gulim"/>
                <a:ea typeface="Gulim"/>
                <a:cs typeface="Microsoft GothicNeo"/>
              </a:rPr>
              <a:t>현실과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dirty="0" err="1">
                <a:latin typeface="Gulim"/>
                <a:ea typeface="Gulim"/>
                <a:cs typeface="Microsoft GothicNeo"/>
              </a:rPr>
              <a:t>가상의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dirty="0" err="1">
                <a:latin typeface="Gulim"/>
                <a:ea typeface="Gulim"/>
                <a:cs typeface="Microsoft GothicNeo"/>
              </a:rPr>
              <a:t>경계가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dirty="0" err="1">
                <a:latin typeface="Gulim"/>
                <a:ea typeface="Gulim"/>
                <a:cs typeface="Microsoft GothicNeo"/>
              </a:rPr>
              <a:t>없는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dirty="0" err="1">
                <a:latin typeface="Gulim"/>
                <a:ea typeface="Gulim"/>
                <a:cs typeface="Microsoft GothicNeo"/>
              </a:rPr>
              <a:t>몰입감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dirty="0" err="1">
                <a:latin typeface="Gulim"/>
                <a:ea typeface="Gulim"/>
                <a:cs typeface="Microsoft GothicNeo"/>
              </a:rPr>
              <a:t>제공</a:t>
            </a:r>
            <a:endParaRPr lang="ko-KR" altLang="en-US" dirty="0" err="1"/>
          </a:p>
          <a:p>
            <a:endParaRPr lang="en-US" dirty="0">
              <a:latin typeface="Gulim"/>
              <a:ea typeface="Gulim"/>
              <a:cs typeface="Microsoft GothicNeo"/>
            </a:endParaRPr>
          </a:p>
          <a:p>
            <a:r>
              <a:rPr lang="en-US" dirty="0" err="1">
                <a:latin typeface="Gulim"/>
                <a:ea typeface="Gulim"/>
                <a:cs typeface="Microsoft GothicNeo"/>
              </a:rPr>
              <a:t>다양한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dirty="0" err="1">
                <a:latin typeface="Gulim"/>
                <a:ea typeface="Gulim"/>
                <a:cs typeface="Microsoft GothicNeo"/>
              </a:rPr>
              <a:t>몬스터와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dirty="0" err="1">
                <a:latin typeface="Gulim"/>
                <a:ea typeface="Gulim"/>
                <a:cs typeface="Microsoft GothicNeo"/>
              </a:rPr>
              <a:t>전투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dirty="0" err="1">
                <a:latin typeface="Gulim"/>
                <a:ea typeface="Gulim"/>
                <a:cs typeface="Microsoft GothicNeo"/>
              </a:rPr>
              <a:t>전략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dirty="0" err="1">
                <a:latin typeface="Gulim"/>
                <a:ea typeface="Gulim"/>
                <a:cs typeface="Microsoft GothicNeo"/>
              </a:rPr>
              <a:t>설계</a:t>
            </a:r>
            <a:endParaRPr lang="en-US" altLang="ko-KR">
              <a:ea typeface="Microsoft GothicNeo"/>
              <a:cs typeface="Microsoft GothicNeo"/>
            </a:endParaRPr>
          </a:p>
          <a:p>
            <a:endParaRPr lang="en-US" dirty="0">
              <a:latin typeface="Gulim"/>
              <a:ea typeface="Gulim"/>
              <a:cs typeface="Microsoft GothicNeo"/>
            </a:endParaRPr>
          </a:p>
          <a:p>
            <a:r>
              <a:rPr lang="en-US" err="1">
                <a:latin typeface="Gulim"/>
                <a:ea typeface="Gulim"/>
                <a:cs typeface="Microsoft GothicNeo"/>
              </a:rPr>
              <a:t>탐험과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err="1">
                <a:latin typeface="Gulim"/>
                <a:ea typeface="Gulim"/>
                <a:cs typeface="Microsoft GothicNeo"/>
              </a:rPr>
              <a:t>모험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err="1">
                <a:latin typeface="Gulim"/>
                <a:ea typeface="Gulim"/>
                <a:cs typeface="Microsoft GothicNeo"/>
              </a:rPr>
              <a:t>요소</a:t>
            </a:r>
            <a:r>
              <a:rPr lang="en-US" dirty="0">
                <a:latin typeface="Gulim"/>
                <a:ea typeface="Gulim"/>
                <a:cs typeface="Microsoft GothicNeo"/>
              </a:rPr>
              <a:t> </a:t>
            </a:r>
            <a:r>
              <a:rPr lang="en-US" err="1">
                <a:latin typeface="Gulim"/>
                <a:ea typeface="Gulim"/>
                <a:cs typeface="Microsoft GothicNeo"/>
              </a:rPr>
              <a:t>강화</a:t>
            </a:r>
            <a:endParaRPr lang="en-US" altLang="ko-KR">
              <a:ea typeface="Microsoft GothicNeo"/>
              <a:cs typeface="Microsoft GothicNeo"/>
            </a:endParaRPr>
          </a:p>
          <a:p>
            <a:endParaRPr lang="ko-KR" altLang="en-US" dirty="0">
              <a:latin typeface="Gulim"/>
              <a:ea typeface="Gulim"/>
              <a:cs typeface="Microsoft GothicNeo"/>
            </a:endParaRPr>
          </a:p>
          <a:p>
            <a:r>
              <a:rPr lang="ko-KR" altLang="en-US" dirty="0">
                <a:latin typeface="Gulim"/>
                <a:ea typeface="Gulim"/>
                <a:cs typeface="Microsoft GothicNeo"/>
              </a:rPr>
              <a:t>성취감과</a:t>
            </a:r>
            <a:r>
              <a:rPr lang="en-US" altLang="ko-KR" dirty="0">
                <a:latin typeface="Gulim"/>
                <a:ea typeface="Gulim"/>
                <a:cs typeface="Microsoft GothicNeo"/>
              </a:rPr>
              <a:t> </a:t>
            </a:r>
            <a:r>
              <a:rPr lang="ko-KR" altLang="en-US" dirty="0">
                <a:latin typeface="Gulim"/>
                <a:ea typeface="Gulim"/>
                <a:cs typeface="Microsoft GothicNeo"/>
              </a:rPr>
              <a:t>보상</a:t>
            </a:r>
            <a:r>
              <a:rPr lang="en-US" altLang="ko-KR" dirty="0">
                <a:latin typeface="Gulim"/>
                <a:ea typeface="Gulim"/>
                <a:cs typeface="Microsoft GothicNeo"/>
              </a:rPr>
              <a:t> </a:t>
            </a:r>
            <a:r>
              <a:rPr lang="ko-KR" altLang="en-US" dirty="0">
                <a:latin typeface="Gulim"/>
                <a:ea typeface="Gulim"/>
                <a:cs typeface="Microsoft GothicNeo"/>
              </a:rPr>
              <a:t>시스템</a:t>
            </a:r>
            <a:r>
              <a:rPr lang="en-US" altLang="ko-KR" dirty="0">
                <a:latin typeface="Gulim"/>
                <a:ea typeface="Gulim"/>
                <a:cs typeface="Microsoft GothicNeo"/>
              </a:rPr>
              <a:t> </a:t>
            </a:r>
            <a:r>
              <a:rPr lang="ko-KR" altLang="en-US" dirty="0">
                <a:latin typeface="Gulim"/>
                <a:ea typeface="Gulim"/>
                <a:cs typeface="Microsoft GothicNeo"/>
              </a:rPr>
              <a:t>설계</a:t>
            </a:r>
            <a:endParaRPr lang="en-US">
              <a:latin typeface="Gulim"/>
              <a:ea typeface="Gulim"/>
              <a:cs typeface="Microsoft GothicNeo"/>
            </a:endParaRPr>
          </a:p>
          <a:p>
            <a:endParaRPr lang="en-US" dirty="0">
              <a:latin typeface="Gulim"/>
              <a:ea typeface="Gulim"/>
              <a:cs typeface="Microsoft GothicNeo"/>
            </a:endParaRPr>
          </a:p>
          <a:p>
            <a:endParaRPr lang="en-US" dirty="0">
              <a:latin typeface="Gulim"/>
              <a:ea typeface="Gulim"/>
              <a:cs typeface="Microsoft GothicNeo"/>
            </a:endParaRPr>
          </a:p>
          <a:p>
            <a:endParaRPr lang="en-US" altLang="ko-KR" dirty="0">
              <a:ea typeface="Microsoft GothicNeo"/>
              <a:cs typeface="Microsoft GothicNeo"/>
            </a:endParaRPr>
          </a:p>
          <a:p>
            <a:endParaRPr lang="en-US" altLang="ko-KR" dirty="0">
              <a:ea typeface="Microsoft GothicNeo"/>
              <a:cs typeface="Microsoft GothicNeo"/>
            </a:endParaRPr>
          </a:p>
        </p:txBody>
      </p:sp>
      <p:pic>
        <p:nvPicPr>
          <p:cNvPr id="4" name="Content Placeholder 3" descr="스크린샷, PC 게임, 만화 영화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12487E-501D-5409-58B6-3382F302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42" r="9879" b="-1"/>
          <a:stretch>
            <a:fillRect/>
          </a:stretch>
        </p:blipFill>
        <p:spPr>
          <a:xfrm>
            <a:off x="5284557" y="980825"/>
            <a:ext cx="6386235" cy="53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15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3A85-BE81-1AEF-579E-DA20FE7E8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38326"/>
            <a:ext cx="11155680" cy="1463040"/>
          </a:xfrm>
        </p:spPr>
        <p:txBody>
          <a:bodyPr/>
          <a:lstStyle/>
          <a:p>
            <a:r>
              <a:rPr lang="ko-KR" sz="4000" b="0" dirty="0">
                <a:ea typeface="Microsoft GothicNeo"/>
                <a:cs typeface="Microsoft GothicNeo"/>
              </a:rPr>
              <a:t>시스템 구성도</a:t>
            </a:r>
            <a:endParaRPr lang="ko-K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3808-5948-25ED-3524-C103BFFF0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472142"/>
            <a:ext cx="11155680" cy="3767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en-US" altLang="ko-KR" b="1" dirty="0">
                <a:ea typeface="+mn-lt"/>
                <a:cs typeface="+mn-lt"/>
              </a:rPr>
              <a:t>1.</a:t>
            </a:r>
            <a:r>
              <a:rPr lang="ko-KR" b="1" dirty="0">
                <a:ea typeface="+mn-lt"/>
                <a:cs typeface="+mn-lt"/>
              </a:rPr>
              <a:t>사용자 단말 (스마트폰)</a:t>
            </a:r>
            <a:endParaRPr lang="ko-KR" altLang="en-US" dirty="0">
              <a:ea typeface="Microsoft GothicNeo"/>
              <a:cs typeface="Microsoft GothicNeo"/>
            </a:endParaRPr>
          </a:p>
          <a:p>
            <a:r>
              <a:rPr lang="ko-KR" dirty="0">
                <a:ea typeface="+mn-lt"/>
                <a:cs typeface="+mn-lt"/>
              </a:rPr>
              <a:t>AR 기능 및 FPS UI 렌더링</a:t>
            </a:r>
            <a:endParaRPr lang="ko-KR" dirty="0"/>
          </a:p>
          <a:p>
            <a:r>
              <a:rPr lang="ko-KR" dirty="0">
                <a:ea typeface="+mn-lt"/>
                <a:cs typeface="+mn-lt"/>
              </a:rPr>
              <a:t>유저 입력 처리 (터치)</a:t>
            </a:r>
            <a:endParaRPr lang="ko-KR" dirty="0"/>
          </a:p>
          <a:p>
            <a:r>
              <a:rPr lang="ko-KR" dirty="0">
                <a:ea typeface="+mn-lt"/>
                <a:cs typeface="+mn-lt"/>
              </a:rPr>
              <a:t>카메라를 통한 실시간 영상 캡처 및 처리</a:t>
            </a:r>
            <a:endParaRPr lang="ko-KR" dirty="0"/>
          </a:p>
          <a:p>
            <a:pPr marL="0" indent="0">
              <a:buNone/>
            </a:pPr>
            <a:r>
              <a:rPr lang="en-US" altLang="ko-KR" b="1" dirty="0">
                <a:ea typeface="+mn-lt"/>
                <a:cs typeface="+mn-lt"/>
              </a:rPr>
              <a:t>2.</a:t>
            </a:r>
            <a:r>
              <a:rPr lang="ko-KR" b="1" dirty="0">
                <a:ea typeface="+mn-lt"/>
                <a:cs typeface="+mn-lt"/>
              </a:rPr>
              <a:t>게임 클라이언트</a:t>
            </a:r>
            <a:endParaRPr lang="ko-KR" dirty="0">
              <a:ea typeface="Microsoft GothicNeo"/>
              <a:cs typeface="Microsoft GothicNeo"/>
            </a:endParaRPr>
          </a:p>
          <a:p>
            <a:r>
              <a:rPr lang="ko-KR" dirty="0">
                <a:ea typeface="+mn-lt"/>
                <a:cs typeface="+mn-lt"/>
              </a:rPr>
              <a:t>몬스터 생성 및 배치 로직</a:t>
            </a:r>
            <a:endParaRPr lang="ko-KR" dirty="0"/>
          </a:p>
          <a:p>
            <a:r>
              <a:rPr lang="ko-KR" dirty="0">
                <a:ea typeface="+mn-lt"/>
                <a:cs typeface="+mn-lt"/>
              </a:rPr>
              <a:t>무기 발사 및 충돌 판정 처리</a:t>
            </a:r>
            <a:endParaRPr lang="ko-KR" dirty="0"/>
          </a:p>
          <a:p>
            <a:r>
              <a:rPr lang="ko-KR" dirty="0">
                <a:ea typeface="+mn-lt"/>
                <a:cs typeface="+mn-lt"/>
              </a:rPr>
              <a:t>UI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 표시</a:t>
            </a:r>
            <a:endParaRPr lang="ko-KR" dirty="0"/>
          </a:p>
          <a:p>
            <a:pPr marL="0" indent="0">
              <a:buNone/>
            </a:pPr>
            <a:r>
              <a:rPr lang="en-US" altLang="ko-KR" b="1" dirty="0">
                <a:ea typeface="+mn-lt"/>
                <a:cs typeface="+mn-lt"/>
              </a:rPr>
              <a:t>3.</a:t>
            </a:r>
            <a:r>
              <a:rPr lang="ko-KR" b="1" dirty="0">
                <a:ea typeface="+mn-lt"/>
                <a:cs typeface="+mn-lt"/>
              </a:rPr>
              <a:t>AR 모듈 (</a:t>
            </a:r>
            <a:r>
              <a:rPr lang="ko-KR" b="1" dirty="0" err="1">
                <a:ea typeface="+mn-lt"/>
                <a:cs typeface="+mn-lt"/>
              </a:rPr>
              <a:t>ARCore</a:t>
            </a:r>
            <a:r>
              <a:rPr lang="ko-KR" b="1" dirty="0">
                <a:ea typeface="+mn-lt"/>
                <a:cs typeface="+mn-lt"/>
              </a:rPr>
              <a:t>/</a:t>
            </a:r>
            <a:r>
              <a:rPr lang="ko-KR" b="1" dirty="0" err="1">
                <a:ea typeface="+mn-lt"/>
                <a:cs typeface="+mn-lt"/>
              </a:rPr>
              <a:t>ARKit</a:t>
            </a:r>
            <a:r>
              <a:rPr lang="ko-KR" b="1" dirty="0">
                <a:ea typeface="+mn-lt"/>
                <a:cs typeface="+mn-lt"/>
              </a:rPr>
              <a:t>)</a:t>
            </a:r>
            <a:endParaRPr lang="ko-KR" dirty="0">
              <a:ea typeface="Microsoft GothicNeo"/>
              <a:cs typeface="Microsoft GothicNeo"/>
            </a:endParaRPr>
          </a:p>
          <a:p>
            <a:r>
              <a:rPr lang="ko-KR" dirty="0">
                <a:ea typeface="+mn-lt"/>
                <a:cs typeface="+mn-lt"/>
              </a:rPr>
              <a:t>공간 매핑 및 평면 인식</a:t>
            </a:r>
            <a:endParaRPr lang="ko-KR" dirty="0"/>
          </a:p>
          <a:p>
            <a:r>
              <a:rPr lang="ko-KR" dirty="0">
                <a:ea typeface="+mn-lt"/>
                <a:cs typeface="+mn-lt"/>
              </a:rPr>
              <a:t>현실 세계와 가상 오브젝트의 정합성 유지</a:t>
            </a:r>
            <a:endParaRPr lang="ko-KR" dirty="0"/>
          </a:p>
          <a:p>
            <a:endParaRPr lang="ko-KR" altLang="en-US" dirty="0"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1031558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AAD76-2DAE-7397-7508-E2CCD002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9200" cy="1463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sz="4600" b="0">
                <a:ea typeface="Microsoft GothicNeo"/>
                <a:cs typeface="Microsoft GothicNeo"/>
              </a:rPr>
              <a:t>주요 기능목록 및 설명</a:t>
            </a:r>
            <a:endParaRPr lang="ko-KR" sz="4600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5219862E-7186-427C-8292-92687AF4E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스크린샷, 폰트, 블랙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B45625-F7EE-88F8-9BC8-74C01597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73" y="3683077"/>
            <a:ext cx="2567450" cy="2232096"/>
          </a:xfrm>
          <a:prstGeom prst="rect">
            <a:avLst/>
          </a:prstGeom>
        </p:spPr>
      </p:pic>
      <p:pic>
        <p:nvPicPr>
          <p:cNvPr id="6" name="그림 5" descr="텍스트, 스크린샷, 멀티미디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C294B1-6F7D-4392-6581-2F7D5B41E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56" y="787758"/>
            <a:ext cx="5866998" cy="281009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9FB72C-C6D8-2C85-E7D3-112D8C49A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5029200" cy="3767328"/>
          </a:xfrm>
        </p:spPr>
        <p:txBody>
          <a:bodyPr lIns="109728" tIns="109728" rIns="109728" bIns="91440"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100" err="1">
                <a:ea typeface="+mn-lt"/>
                <a:cs typeface="+mn-lt"/>
              </a:rPr>
              <a:t>상단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 err="1">
                <a:ea typeface="+mn-lt"/>
                <a:cs typeface="+mn-lt"/>
              </a:rPr>
              <a:t>하얀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바</a:t>
            </a:r>
            <a:r>
              <a:rPr lang="en-US" sz="1100">
                <a:ea typeface="+mn-lt"/>
                <a:cs typeface="+mn-lt"/>
              </a:rPr>
              <a:t> =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유저</a:t>
            </a:r>
            <a:r>
              <a:rPr lang="en-US" sz="1100">
                <a:ea typeface="+mn-lt"/>
                <a:cs typeface="+mn-lt"/>
              </a:rPr>
              <a:t> HP </a:t>
            </a:r>
            <a:endParaRPr lang="en-US" sz="1100">
              <a:ea typeface="Microsoft GothicNeo"/>
              <a:cs typeface="Microsoft GothicNeo"/>
            </a:endParaRPr>
          </a:p>
          <a:p>
            <a:pPr>
              <a:lnSpc>
                <a:spcPct val="110000"/>
              </a:lnSpc>
            </a:pPr>
            <a:endParaRPr lang="ko-KR" altLang="en-US" sz="11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ko-KR" altLang="en-US" sz="1100">
                <a:ea typeface="+mn-lt"/>
                <a:cs typeface="+mn-lt"/>
              </a:rPr>
              <a:t>좌측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하단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상자</a:t>
            </a:r>
            <a:r>
              <a:rPr lang="en-US" sz="1100">
                <a:ea typeface="+mn-lt"/>
                <a:cs typeface="+mn-lt"/>
              </a:rPr>
              <a:t> =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아이템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및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스킬</a:t>
            </a:r>
            <a:endParaRPr lang="en-US" sz="1100">
              <a:ea typeface="Microsoft GothicNeo"/>
              <a:cs typeface="Microsoft GothicNeo"/>
            </a:endParaRPr>
          </a:p>
          <a:p>
            <a:pPr>
              <a:lnSpc>
                <a:spcPct val="110000"/>
              </a:lnSpc>
            </a:pPr>
            <a:endParaRPr lang="ko-KR" altLang="en-US" sz="11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ko-KR" altLang="en-US" sz="1100">
                <a:ea typeface="+mn-lt"/>
                <a:cs typeface="+mn-lt"/>
              </a:rPr>
              <a:t>가운데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십자가</a:t>
            </a:r>
            <a:r>
              <a:rPr lang="en-US" sz="1100">
                <a:ea typeface="+mn-lt"/>
                <a:cs typeface="+mn-lt"/>
              </a:rPr>
              <a:t> =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 err="1">
                <a:ea typeface="+mn-lt"/>
                <a:cs typeface="+mn-lt"/>
              </a:rPr>
              <a:t>크로스헤어</a:t>
            </a:r>
            <a:r>
              <a:rPr lang="en-US" sz="1100">
                <a:ea typeface="+mn-lt"/>
                <a:cs typeface="+mn-lt"/>
              </a:rPr>
              <a:t> (</a:t>
            </a:r>
            <a:r>
              <a:rPr lang="ko-KR" altLang="en-US" sz="1100">
                <a:ea typeface="+mn-lt"/>
                <a:cs typeface="+mn-lt"/>
              </a:rPr>
              <a:t>조준선</a:t>
            </a:r>
            <a:r>
              <a:rPr lang="en-US" sz="1100">
                <a:ea typeface="+mn-lt"/>
                <a:cs typeface="+mn-lt"/>
              </a:rPr>
              <a:t>)</a:t>
            </a:r>
          </a:p>
          <a:p>
            <a:pPr>
              <a:lnSpc>
                <a:spcPct val="110000"/>
              </a:lnSpc>
            </a:pPr>
            <a:endParaRPr lang="ko-KR" altLang="en-US" sz="1100">
              <a:ea typeface="Microsoft GothicNeo"/>
              <a:cs typeface="Microsoft GothicNeo"/>
            </a:endParaRPr>
          </a:p>
          <a:p>
            <a:pPr>
              <a:lnSpc>
                <a:spcPct val="110000"/>
              </a:lnSpc>
            </a:pPr>
            <a:r>
              <a:rPr lang="ko-KR" altLang="en-US" sz="1100">
                <a:ea typeface="+mn-lt"/>
                <a:cs typeface="+mn-lt"/>
              </a:rPr>
              <a:t>우측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하단</a:t>
            </a:r>
            <a:r>
              <a:rPr lang="en-US" sz="1100">
                <a:ea typeface="+mn-lt"/>
                <a:cs typeface="+mn-lt"/>
              </a:rPr>
              <a:t> =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원</a:t>
            </a:r>
            <a:r>
              <a:rPr lang="en-US" sz="1100">
                <a:ea typeface="+mn-lt"/>
                <a:cs typeface="+mn-lt"/>
              </a:rPr>
              <a:t> :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발사버튼</a:t>
            </a:r>
            <a:r>
              <a:rPr lang="en-US" sz="1100">
                <a:ea typeface="+mn-lt"/>
                <a:cs typeface="+mn-lt"/>
              </a:rPr>
              <a:t> ,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위의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숫자는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장전된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탄</a:t>
            </a:r>
            <a:r>
              <a:rPr lang="en-US" sz="1100">
                <a:ea typeface="+mn-lt"/>
                <a:cs typeface="+mn-lt"/>
              </a:rPr>
              <a:t> /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최대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탄</a:t>
            </a:r>
            <a:r>
              <a:rPr lang="en-US" sz="1100">
                <a:ea typeface="+mn-lt"/>
                <a:cs typeface="+mn-lt"/>
              </a:rPr>
              <a:t> ,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 err="1">
                <a:ea typeface="+mn-lt"/>
                <a:cs typeface="+mn-lt"/>
              </a:rPr>
              <a:t>적중시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히트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로그</a:t>
            </a:r>
            <a:endParaRPr lang="en-US" altLang="ko-KR" sz="1100">
              <a:ea typeface="Microsoft GothicNeo"/>
              <a:cs typeface="Microsoft GothicNeo"/>
            </a:endParaRPr>
          </a:p>
          <a:p>
            <a:pPr>
              <a:lnSpc>
                <a:spcPct val="110000"/>
              </a:lnSpc>
            </a:pPr>
            <a:endParaRPr lang="ko-KR" altLang="en-US" sz="11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ko-KR" altLang="en-US" sz="1100" err="1">
                <a:ea typeface="+mn-lt"/>
                <a:cs typeface="+mn-lt"/>
              </a:rPr>
              <a:t>장전시</a:t>
            </a:r>
            <a:r>
              <a:rPr lang="en-US" sz="1100">
                <a:ea typeface="+mn-lt"/>
                <a:cs typeface="+mn-lt"/>
              </a:rPr>
              <a:t> RELOADING</a:t>
            </a:r>
            <a:r>
              <a:rPr lang="ko-KR" altLang="en-US" sz="1100">
                <a:ea typeface="+mn-lt"/>
                <a:cs typeface="+mn-lt"/>
              </a:rPr>
              <a:t>이라는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문구</a:t>
            </a:r>
            <a:r>
              <a:rPr lang="en-US" altLang="ko-KR" sz="1100">
                <a:ea typeface="+mn-lt"/>
                <a:cs typeface="+mn-lt"/>
              </a:rPr>
              <a:t> </a:t>
            </a:r>
            <a:r>
              <a:rPr lang="ko-KR" altLang="en-US" sz="1100">
                <a:ea typeface="+mn-lt"/>
                <a:cs typeface="+mn-lt"/>
              </a:rPr>
              <a:t>출력</a:t>
            </a:r>
            <a:endParaRPr lang="en-US" sz="1100">
              <a:ea typeface="Microsoft GothicNeo"/>
              <a:cs typeface="Microsoft GothicNeo"/>
            </a:endParaRPr>
          </a:p>
          <a:p>
            <a:pPr>
              <a:lnSpc>
                <a:spcPct val="110000"/>
              </a:lnSpc>
            </a:pPr>
            <a:endParaRPr lang="ko-KR" sz="11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ko-KR" sz="1100">
                <a:ea typeface="+mn-lt"/>
                <a:cs typeface="+mn-lt"/>
              </a:rPr>
              <a:t>아이템 사용시 발사 버튼이 아이템 칸 색과 동일하게 변색</a:t>
            </a:r>
            <a:endParaRPr lang="ko-KR" altLang="en-US" sz="11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endParaRPr lang="ko-KR" sz="1100">
              <a:ea typeface="Microsoft GothicNeo"/>
              <a:cs typeface="Microsoft GothicNeo"/>
            </a:endParaRPr>
          </a:p>
          <a:p>
            <a:pPr>
              <a:lnSpc>
                <a:spcPct val="110000"/>
              </a:lnSpc>
            </a:pPr>
            <a:endParaRPr lang="ko-KR" altLang="en-US" sz="1100">
              <a:ea typeface="Microsoft GothicNeo"/>
              <a:cs typeface="Microsoft GothicNeo"/>
            </a:endParaRPr>
          </a:p>
          <a:p>
            <a:pPr>
              <a:lnSpc>
                <a:spcPct val="110000"/>
              </a:lnSpc>
            </a:pPr>
            <a:endParaRPr lang="ko-KR" altLang="en-US" sz="1100">
              <a:ea typeface="Microsoft GothicNeo"/>
              <a:cs typeface="Microsoft GothicNeo"/>
            </a:endParaRPr>
          </a:p>
          <a:p>
            <a:pPr>
              <a:lnSpc>
                <a:spcPct val="110000"/>
              </a:lnSpc>
            </a:pPr>
            <a:endParaRPr lang="en-US" sz="1100">
              <a:ea typeface="Microsoft GothicNeo"/>
              <a:cs typeface="Microsoft GothicNeo"/>
            </a:endParaRPr>
          </a:p>
        </p:txBody>
      </p:sp>
      <p:pic>
        <p:nvPicPr>
          <p:cNvPr id="9" name="그림 8" descr="스크린샷, 텍스트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2691F2-1B91-6622-F074-23F5563EB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65" y="3686360"/>
            <a:ext cx="3259148" cy="22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4B9AF-CCFF-D0D9-6333-11CFCA169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58906-F640-78B0-A677-67FCB9F3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0592"/>
          </a:xfrm>
        </p:spPr>
        <p:txBody>
          <a:bodyPr>
            <a:normAutofit/>
          </a:bodyPr>
          <a:lstStyle/>
          <a:p>
            <a:r>
              <a:rPr lang="ko-KR" b="0">
                <a:ea typeface="Microsoft GothicNeo"/>
                <a:cs typeface="Microsoft GothicNeo"/>
              </a:rPr>
              <a:t>주요 기능목록 및 설명</a:t>
            </a:r>
            <a:endParaRPr lang="ko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FFECEC-CE5C-70AE-9857-C2BC579CE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978408"/>
            <a:ext cx="4946904" cy="2450592"/>
          </a:xfrm>
        </p:spPr>
        <p:txBody>
          <a:bodyPr lIns="109728" tIns="109728" rIns="109728" bIns="91440">
            <a:normAutofit/>
          </a:bodyPr>
          <a:lstStyle/>
          <a:p>
            <a:r>
              <a:rPr lang="ko-KR" altLang="en-US">
                <a:ea typeface="Microsoft GothicNeo"/>
                <a:cs typeface="Microsoft GothicNeo"/>
              </a:rPr>
              <a:t>일시정지 UI 및 설정 UI</a:t>
            </a:r>
          </a:p>
          <a:p>
            <a:endParaRPr lang="ko-KR" altLang="en-US">
              <a:ea typeface="Microsoft GothicNeo"/>
              <a:cs typeface="Microsoft GothicNeo"/>
            </a:endParaRPr>
          </a:p>
          <a:p>
            <a:endParaRPr lang="en-US" dirty="0">
              <a:ea typeface="Microsoft GothicNeo"/>
              <a:cs typeface="Microsoft GothicNeo"/>
            </a:endParaRPr>
          </a:p>
        </p:txBody>
      </p:sp>
      <p:pic>
        <p:nvPicPr>
          <p:cNvPr id="4" name="그림 3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F0C28E-369A-AE6A-2297-818C655A7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6" y="4229654"/>
            <a:ext cx="5038931" cy="2116350"/>
          </a:xfrm>
          <a:prstGeom prst="rect">
            <a:avLst/>
          </a:prstGeom>
        </p:spPr>
      </p:pic>
      <p:pic>
        <p:nvPicPr>
          <p:cNvPr id="3" name="그림 2" descr="텍스트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5DA00B-0A41-E4C7-FEE9-FC6423E3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294" y="3614738"/>
            <a:ext cx="3860447" cy="27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9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24AB7E-15AB-40D6-4FFE-6C0411005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39C2F19-8FC2-4576-A76C-228178053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FEB8D-C805-CF27-0501-A86C68DFD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680" y="978408"/>
            <a:ext cx="6181344" cy="1463040"/>
          </a:xfrm>
        </p:spPr>
        <p:txBody>
          <a:bodyPr>
            <a:normAutofit/>
          </a:bodyPr>
          <a:lstStyle/>
          <a:p>
            <a:r>
              <a:rPr lang="ko-KR" sz="5000" b="0">
                <a:ea typeface="Microsoft GothicNeo"/>
                <a:cs typeface="Microsoft GothicNeo"/>
              </a:rPr>
              <a:t>주요 기능목록 및 설명</a:t>
            </a:r>
            <a:endParaRPr lang="ko-KR" sz="5000"/>
          </a:p>
        </p:txBody>
      </p:sp>
      <p:pic>
        <p:nvPicPr>
          <p:cNvPr id="5" name="그림 4" descr="스크린샷, 텍스트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0D5D13-3E15-8157-BE96-C82422D9B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99" y="508090"/>
            <a:ext cx="3592080" cy="288795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CA7A481-09B7-459B-9BA1-EA1BEB4F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0" y="508090"/>
            <a:ext cx="619048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공룡, 포유류, 두개골, 조각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1B67A8-0757-694E-9486-9C2D65DF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41" y="3646141"/>
            <a:ext cx="3583595" cy="269986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4BE9A1-E45D-F00E-AEE4-D14F27B58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680" y="2578608"/>
            <a:ext cx="6181344" cy="3767328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ko-KR" altLang="en-US" dirty="0">
                <a:ea typeface="Microsoft GothicNeo"/>
                <a:cs typeface="Microsoft GothicNeo"/>
              </a:rPr>
              <a:t>​스테이지 단계 선택</a:t>
            </a: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r>
              <a:rPr lang="ko-KR" altLang="en-US" dirty="0">
                <a:ea typeface="Microsoft GothicNeo"/>
                <a:cs typeface="Microsoft GothicNeo"/>
              </a:rPr>
              <a:t>몬스터 생성 및 발사</a:t>
            </a: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endParaRPr lang="ko-KR" altLang="en-US">
              <a:ea typeface="Microsoft GothicNeo"/>
              <a:cs typeface="Microsoft GothicNeo"/>
            </a:endParaRPr>
          </a:p>
          <a:p>
            <a:endParaRPr lang="en-US" dirty="0"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1386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07E-223A-4E61-AF61-045793AF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ko-KR" sz="2000" b="0" dirty="0">
                <a:ea typeface="Microsoft GothicNeo"/>
                <a:cs typeface="Microsoft GothicNeo"/>
              </a:rPr>
              <a:t>주요 알고리즘 및 설계 방법</a:t>
            </a:r>
            <a:endParaRPr lang="en-US" sz="2000" b="0"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3108B-27FC-C2CD-9A12-6F3D317E2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545210"/>
            <a:ext cx="4496010" cy="3767328"/>
          </a:xfrm>
        </p:spPr>
        <p:txBody>
          <a:bodyPr lIns="109728" tIns="109728" rIns="109728" bIns="91440" anchor="t"/>
          <a:lstStyle/>
          <a:p>
            <a:r>
              <a:rPr lang="en-US" altLang="ko-KR" sz="1100" dirty="0">
                <a:ea typeface="+mn-lt"/>
                <a:cs typeface="+mn-lt"/>
              </a:rPr>
              <a:t>1. </a:t>
            </a:r>
            <a:r>
              <a:rPr lang="ko-KR" sz="1100" dirty="0" err="1">
                <a:ea typeface="+mn-lt"/>
                <a:cs typeface="+mn-lt"/>
              </a:rPr>
              <a:t>인게임</a:t>
            </a:r>
            <a:endParaRPr lang="ko-KR" altLang="en-US" dirty="0" err="1">
              <a:ea typeface="Microsoft GothicNeo"/>
              <a:cs typeface="Microsoft GothicNeo"/>
            </a:endParaRPr>
          </a:p>
          <a:p>
            <a:r>
              <a:rPr lang="en-US" altLang="ko-KR" sz="1100" dirty="0">
                <a:ea typeface="+mn-lt"/>
                <a:cs typeface="+mn-lt"/>
              </a:rPr>
              <a:t>-</a:t>
            </a:r>
            <a:r>
              <a:rPr lang="ko-KR" sz="1100" dirty="0">
                <a:ea typeface="+mn-lt"/>
                <a:cs typeface="+mn-lt"/>
              </a:rPr>
              <a:t>벡터를 통한 이동</a:t>
            </a:r>
            <a:endParaRPr lang="ko-KR" dirty="0"/>
          </a:p>
          <a:p>
            <a:endParaRPr lang="en-US" altLang="ko-KR" sz="1100" dirty="0">
              <a:ea typeface="+mn-lt"/>
              <a:cs typeface="+mn-lt"/>
            </a:endParaRPr>
          </a:p>
          <a:p>
            <a:r>
              <a:rPr lang="en-US" altLang="ko-KR" sz="1100" dirty="0">
                <a:ea typeface="+mn-lt"/>
                <a:cs typeface="+mn-lt"/>
              </a:rPr>
              <a:t>-</a:t>
            </a:r>
            <a:r>
              <a:rPr lang="ko-KR" sz="1100" dirty="0">
                <a:ea typeface="+mn-lt"/>
                <a:cs typeface="+mn-lt"/>
              </a:rPr>
              <a:t>계산된 벡터로 향하도록 회전</a:t>
            </a:r>
            <a:endParaRPr lang="ko-KR">
              <a:ea typeface="Microsoft GothicNeo"/>
              <a:cs typeface="Microsoft GothicNeo"/>
            </a:endParaRPr>
          </a:p>
          <a:p>
            <a:endParaRPr lang="en-US" altLang="ko-KR" sz="1100" dirty="0">
              <a:ea typeface="+mn-lt"/>
              <a:cs typeface="+mn-lt"/>
            </a:endParaRPr>
          </a:p>
          <a:p>
            <a:r>
              <a:rPr lang="en-US" altLang="ko-KR" sz="1100" dirty="0">
                <a:ea typeface="+mn-lt"/>
                <a:cs typeface="+mn-lt"/>
              </a:rPr>
              <a:t>-</a:t>
            </a:r>
            <a:r>
              <a:rPr lang="ko-KR" sz="1100" dirty="0">
                <a:ea typeface="+mn-lt"/>
                <a:cs typeface="+mn-lt"/>
              </a:rPr>
              <a:t>추적 </a:t>
            </a:r>
            <a:r>
              <a:rPr lang="en-US" altLang="ko-KR" sz="1100" dirty="0">
                <a:ea typeface="+mn-lt"/>
                <a:cs typeface="+mn-lt"/>
              </a:rPr>
              <a:t>-&gt; </a:t>
            </a:r>
            <a:r>
              <a:rPr lang="ko-KR" sz="1100" dirty="0">
                <a:ea typeface="+mn-lt"/>
                <a:cs typeface="+mn-lt"/>
              </a:rPr>
              <a:t>공격 </a:t>
            </a:r>
            <a:r>
              <a:rPr lang="en-US" altLang="ko-KR" sz="1100" dirty="0">
                <a:ea typeface="+mn-lt"/>
                <a:cs typeface="+mn-lt"/>
              </a:rPr>
              <a:t>-&gt; </a:t>
            </a:r>
            <a:r>
              <a:rPr lang="ko-KR" sz="1100" dirty="0">
                <a:ea typeface="+mn-lt"/>
                <a:cs typeface="+mn-lt"/>
              </a:rPr>
              <a:t>사망의 순서로 상태가 전이되는 </a:t>
            </a:r>
            <a:r>
              <a:rPr lang="en-US" altLang="ko-KR" sz="1100" dirty="0">
                <a:ea typeface="+mn-lt"/>
                <a:cs typeface="+mn-lt"/>
              </a:rPr>
              <a:t>FSM</a:t>
            </a:r>
            <a:r>
              <a:rPr lang="ko-KR" sz="1100" dirty="0">
                <a:ea typeface="+mn-lt"/>
                <a:cs typeface="+mn-lt"/>
              </a:rPr>
              <a:t>구조로 동작함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>
              <a:ea typeface="+mn-lt"/>
              <a:cs typeface="+mn-lt"/>
            </a:endParaRPr>
          </a:p>
          <a:p>
            <a:endParaRPr lang="en-US" altLang="ko-KR" sz="1100" dirty="0">
              <a:ea typeface="Microsoft GothicNeo"/>
              <a:cs typeface="Microsoft GothicNeo"/>
            </a:endParaRPr>
          </a:p>
          <a:p>
            <a:r>
              <a:rPr lang="en-US" altLang="ko-KR" sz="1100">
                <a:ea typeface="+mn-lt"/>
                <a:cs typeface="+mn-lt"/>
              </a:rPr>
              <a:t>-NAV Mesh</a:t>
            </a:r>
            <a:r>
              <a:rPr lang="ko-KR" sz="1100" err="1">
                <a:ea typeface="+mn-lt"/>
                <a:cs typeface="+mn-lt"/>
              </a:rPr>
              <a:t>를</a:t>
            </a:r>
            <a:r>
              <a:rPr lang="ko-KR" sz="1100" dirty="0">
                <a:ea typeface="+mn-lt"/>
                <a:cs typeface="+mn-lt"/>
              </a:rPr>
              <a:t> 사용한 경로 탐색 대신에 단순한 이동 로직으로 모바일 환경에서의 성능 최적화</a:t>
            </a:r>
            <a:endParaRPr lang="ko-KR">
              <a:ea typeface="+mn-lt"/>
              <a:cs typeface="+mn-lt"/>
            </a:endParaRPr>
          </a:p>
          <a:p>
            <a:endParaRPr lang="en-US" altLang="ko-KR" sz="1100" dirty="0">
              <a:ea typeface="Microsoft GothicNeo"/>
              <a:cs typeface="Microsoft GothicNeo"/>
            </a:endParaRPr>
          </a:p>
          <a:p>
            <a:r>
              <a:rPr lang="en-US" altLang="ko-KR" sz="1100" dirty="0">
                <a:ea typeface="+mn-lt"/>
                <a:cs typeface="+mn-lt"/>
              </a:rPr>
              <a:t>-</a:t>
            </a:r>
            <a:r>
              <a:rPr lang="ko-KR" sz="1100" dirty="0">
                <a:ea typeface="+mn-lt"/>
                <a:cs typeface="+mn-lt"/>
              </a:rPr>
              <a:t>애니메이션 키를 이용한 자연스러운 공격 </a:t>
            </a:r>
            <a:r>
              <a:rPr lang="ko-KR" sz="1100" dirty="0" err="1">
                <a:ea typeface="+mn-lt"/>
                <a:cs typeface="+mn-lt"/>
              </a:rPr>
              <a:t>쿨타임</a:t>
            </a:r>
            <a:r>
              <a:rPr lang="en-US" altLang="ko-KR" sz="1100" dirty="0">
                <a:ea typeface="+mn-lt"/>
                <a:cs typeface="+mn-lt"/>
              </a:rPr>
              <a:t>, </a:t>
            </a:r>
            <a:r>
              <a:rPr lang="ko-KR" sz="1100" dirty="0">
                <a:ea typeface="+mn-lt"/>
                <a:cs typeface="+mn-lt"/>
              </a:rPr>
              <a:t>데미지 판정</a:t>
            </a:r>
            <a:endParaRPr lang="ko-KR">
              <a:ea typeface="Microsoft GothicNeo"/>
              <a:cs typeface="Microsoft GothicNeo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B5FD66-6FEE-6B7E-23F6-9FAA073139E3}"/>
              </a:ext>
            </a:extLst>
          </p:cNvPr>
          <p:cNvSpPr txBox="1">
            <a:spLocks/>
          </p:cNvSpPr>
          <p:nvPr/>
        </p:nvSpPr>
        <p:spPr>
          <a:xfrm>
            <a:off x="5976293" y="1165254"/>
            <a:ext cx="4496010" cy="3767328"/>
          </a:xfrm>
          <a:prstGeom prst="rect">
            <a:avLst/>
          </a:prstGeom>
        </p:spPr>
        <p:txBody>
          <a:bodyPr lIns="109728" tIns="109728" rIns="109728" bIns="91440" anchor="t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7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sz="1100" dirty="0">
              <a:ea typeface="Microsoft GothicNeo"/>
              <a:cs typeface="Microsoft GothicNeo"/>
            </a:endParaRPr>
          </a:p>
          <a:p>
            <a:r>
              <a:rPr lang="en-US" altLang="ko-KR" sz="1100" dirty="0">
                <a:ea typeface="+mn-lt"/>
                <a:cs typeface="+mn-lt"/>
              </a:rPr>
              <a:t>2. UI</a:t>
            </a:r>
            <a:endParaRPr lang="ko-KR" dirty="0">
              <a:ea typeface="Microsoft GothicNeo"/>
              <a:cs typeface="Microsoft GothicNeo"/>
            </a:endParaRPr>
          </a:p>
          <a:p>
            <a:r>
              <a:rPr lang="ko-KR" sz="1100" dirty="0">
                <a:ea typeface="+mn-lt"/>
                <a:cs typeface="+mn-lt"/>
              </a:rPr>
              <a:t>사용자의 시선의 흐름을 고려하여 인터페이스 위치를 조</a:t>
            </a:r>
            <a:r>
              <a:rPr lang="ko-KR" altLang="en-US" sz="1100" dirty="0">
                <a:ea typeface="+mn-lt"/>
                <a:cs typeface="+mn-lt"/>
              </a:rPr>
              <a:t>정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 dirty="0">
              <a:ea typeface="Microsoft GothicNeo"/>
              <a:cs typeface="Microsoft GothicNeo"/>
            </a:endParaRPr>
          </a:p>
          <a:p>
            <a:endParaRPr lang="ko-KR" altLang="en-US" sz="1100" dirty="0">
              <a:ea typeface="+mn-lt"/>
              <a:cs typeface="+mn-lt"/>
            </a:endParaRPr>
          </a:p>
          <a:p>
            <a:r>
              <a:rPr lang="ko-KR" sz="1100" dirty="0">
                <a:ea typeface="+mn-lt"/>
                <a:cs typeface="+mn-lt"/>
              </a:rPr>
              <a:t>색상 및 형태를 고려하여 인터페이스를 구성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 altLang="en-US">
              <a:ea typeface="+mn-lt"/>
              <a:cs typeface="+mn-lt"/>
            </a:endParaRPr>
          </a:p>
          <a:p>
            <a:endParaRPr lang="ko-KR" sz="1100" dirty="0">
              <a:ea typeface="Microsoft GothicNeo"/>
              <a:cs typeface="Microsoft GothicNeo"/>
            </a:endParaRPr>
          </a:p>
          <a:p>
            <a:r>
              <a:rPr lang="ko-KR" sz="1100" dirty="0">
                <a:ea typeface="+mn-lt"/>
                <a:cs typeface="+mn-lt"/>
              </a:rPr>
              <a:t>불필요한 </a:t>
            </a:r>
            <a:r>
              <a:rPr lang="en-US" altLang="ko-KR" sz="1100" dirty="0">
                <a:ea typeface="+mn-lt"/>
                <a:cs typeface="+mn-lt"/>
              </a:rPr>
              <a:t>UI </a:t>
            </a:r>
            <a:r>
              <a:rPr lang="ko-KR" sz="1100" dirty="0">
                <a:ea typeface="+mn-lt"/>
                <a:cs typeface="+mn-lt"/>
              </a:rPr>
              <a:t>요소를 모조리 제거하고 가능한 범위 내에서 최소화</a:t>
            </a:r>
            <a:r>
              <a:rPr lang="en-US" altLang="ko-KR" sz="1100" dirty="0">
                <a:ea typeface="+mn-lt"/>
                <a:cs typeface="+mn-lt"/>
              </a:rPr>
              <a:t>(</a:t>
            </a:r>
            <a:r>
              <a:rPr lang="en-US" altLang="ko-KR" sz="1100" dirty="0" err="1">
                <a:ea typeface="+mn-lt"/>
                <a:cs typeface="+mn-lt"/>
              </a:rPr>
              <a:t>프레임</a:t>
            </a:r>
            <a:r>
              <a:rPr lang="en-US" altLang="ko-KR" sz="1100" dirty="0">
                <a:ea typeface="+mn-lt"/>
                <a:cs typeface="+mn-lt"/>
              </a:rPr>
              <a:t> </a:t>
            </a:r>
            <a:r>
              <a:rPr lang="en-US" altLang="ko-KR" sz="1100" dirty="0" err="1">
                <a:ea typeface="+mn-lt"/>
                <a:cs typeface="+mn-lt"/>
              </a:rPr>
              <a:t>최적화</a:t>
            </a:r>
            <a:r>
              <a:rPr lang="en-US" altLang="ko-KR" sz="1100" dirty="0">
                <a:ea typeface="+mn-lt"/>
                <a:cs typeface="+mn-lt"/>
              </a:rPr>
              <a:t>)</a:t>
            </a:r>
            <a:endParaRPr lang="en-US" altLang="ko-KR" sz="1100" dirty="0">
              <a:ea typeface="Microsoft GothicNeo"/>
              <a:cs typeface="Microsoft GothicNeo"/>
            </a:endParaRPr>
          </a:p>
          <a:p>
            <a:endParaRPr lang="ko-KR" sz="1100" dirty="0">
              <a:ea typeface="+mn-lt"/>
              <a:cs typeface="+mn-lt"/>
            </a:endParaRPr>
          </a:p>
          <a:p>
            <a:r>
              <a:rPr lang="ko-KR" sz="1100" dirty="0">
                <a:ea typeface="+mn-lt"/>
                <a:cs typeface="+mn-lt"/>
              </a:rPr>
              <a:t>다른 게임에서 어느 정도 보편적으로 사용되고 있는 모바일 </a:t>
            </a:r>
            <a:r>
              <a:rPr lang="en-US" altLang="ko-KR" sz="1100" dirty="0">
                <a:ea typeface="+mn-lt"/>
                <a:cs typeface="+mn-lt"/>
              </a:rPr>
              <a:t>HUD </a:t>
            </a:r>
            <a:r>
              <a:rPr lang="ko-KR" sz="1100" dirty="0">
                <a:ea typeface="+mn-lt"/>
                <a:cs typeface="+mn-lt"/>
              </a:rPr>
              <a:t>양상을 참조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>
              <a:ea typeface="+mn-lt"/>
              <a:cs typeface="+mn-lt"/>
            </a:endParaRPr>
          </a:p>
          <a:p>
            <a:endParaRPr lang="ko-KR" sz="1100" dirty="0">
              <a:ea typeface="Microsoft GothicNeo"/>
              <a:cs typeface="Microsoft GothicNeo"/>
            </a:endParaRPr>
          </a:p>
          <a:p>
            <a:r>
              <a:rPr lang="ko-KR" sz="1100" dirty="0">
                <a:ea typeface="+mn-lt"/>
                <a:cs typeface="+mn-lt"/>
              </a:rPr>
              <a:t>버튼의 색상 및 </a:t>
            </a:r>
            <a:r>
              <a:rPr lang="ko-KR" sz="1100" dirty="0" err="1">
                <a:ea typeface="+mn-lt"/>
                <a:cs typeface="+mn-lt"/>
              </a:rPr>
              <a:t>크로스헤어의</a:t>
            </a:r>
            <a:r>
              <a:rPr lang="ko-KR" sz="1100" dirty="0">
                <a:ea typeface="+mn-lt"/>
                <a:cs typeface="+mn-lt"/>
              </a:rPr>
              <a:t> 모양을 모드에 따라 교체하는 방향으로 구성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>
              <a:ea typeface="Microsoft GothicNeo"/>
              <a:cs typeface="Microsoft GothicNeo"/>
            </a:endParaRPr>
          </a:p>
          <a:p>
            <a:endParaRPr lang="ko-KR" altLang="en-US" sz="1100" dirty="0">
              <a:ea typeface="+mn-lt"/>
              <a:cs typeface="+mn-lt"/>
            </a:endParaRPr>
          </a:p>
          <a:p>
            <a:r>
              <a:rPr lang="ko-KR" sz="1100" dirty="0">
                <a:ea typeface="+mn-lt"/>
                <a:cs typeface="+mn-lt"/>
              </a:rPr>
              <a:t>인터페이스는 색약과 같은 영향으로 불편함을 겪는 일이 없도록 최대한 흑백으로 구성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>
              <a:ea typeface="Microsoft GothicNeo"/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852044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4549-A4A5-C220-5222-764059FF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Microsoft GothicNeo"/>
                <a:cs typeface="Microsoft GothicNeo"/>
              </a:rPr>
              <a:t>향후 개선 사항</a:t>
            </a:r>
            <a:br>
              <a:rPr lang="ko-KR" altLang="en-US" dirty="0">
                <a:ea typeface="Microsoft GothicNeo"/>
                <a:cs typeface="Microsoft GothicNeo"/>
              </a:rPr>
            </a:br>
            <a:endParaRPr lang="ko-KR" altLang="en-US" dirty="0">
              <a:ea typeface="Microsoft GothicNeo"/>
              <a:cs typeface="Microsoft GothicNe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7FBF-515F-3AE8-7F93-86B75F4AF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10553"/>
            <a:ext cx="11155680" cy="3767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 UI </a:t>
            </a:r>
            <a:r>
              <a:rPr lang="en-US" altLang="ko-KR" sz="1100" dirty="0" err="1">
                <a:ea typeface="+mn-lt"/>
                <a:cs typeface="+mn-lt"/>
              </a:rPr>
              <a:t>부분</a:t>
            </a:r>
            <a:endParaRPr lang="ko-KR" altLang="en-US" dirty="0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sz="1100" dirty="0">
                <a:ea typeface="+mn-lt"/>
                <a:cs typeface="+mn-lt"/>
              </a:rPr>
              <a:t>명중 위치에 따라 데미지 수치에 차등을 주는 방식을 </a:t>
            </a:r>
            <a:r>
              <a:rPr lang="ko-KR" altLang="en-US" sz="1100" dirty="0">
                <a:ea typeface="+mn-lt"/>
                <a:cs typeface="+mn-lt"/>
              </a:rPr>
              <a:t>채택</a:t>
            </a:r>
            <a:endParaRPr lang="en-US" altLang="ko-KR" sz="11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1100">
                <a:ea typeface="+mn-lt"/>
                <a:cs typeface="+mn-lt"/>
              </a:rPr>
              <a:t>* </a:t>
            </a:r>
            <a:r>
              <a:rPr lang="ko-KR" sz="1100" dirty="0">
                <a:ea typeface="+mn-lt"/>
                <a:cs typeface="+mn-lt"/>
              </a:rPr>
              <a:t>새로 입힌 데미지의 수치가 이전의 데미지 수치를 위로 밀어내며 최대 </a:t>
            </a:r>
            <a:r>
              <a:rPr lang="en-US" altLang="ko-KR" sz="1100" dirty="0">
                <a:ea typeface="+mn-lt"/>
                <a:cs typeface="+mn-lt"/>
              </a:rPr>
              <a:t>5</a:t>
            </a:r>
            <a:r>
              <a:rPr lang="ko-KR" altLang="en-US" sz="1100">
                <a:ea typeface="+mn-lt"/>
                <a:cs typeface="+mn-lt"/>
              </a:rPr>
              <a:t>개 까지만</a:t>
            </a:r>
            <a:r>
              <a:rPr lang="ko-KR" sz="1100" dirty="0">
                <a:ea typeface="+mn-lt"/>
                <a:cs typeface="+mn-lt"/>
              </a:rPr>
              <a:t> 영수증처럼 출력되는 것은 구현하였으나 화면을 일부 가림</a:t>
            </a:r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1100">
                <a:ea typeface="+mn-lt"/>
                <a:cs typeface="+mn-lt"/>
              </a:rPr>
              <a:t>-&gt; 5</a:t>
            </a:r>
            <a:r>
              <a:rPr lang="ko-KR" sz="1100">
                <a:ea typeface="+mn-lt"/>
                <a:cs typeface="+mn-lt"/>
              </a:rPr>
              <a:t>초</a:t>
            </a:r>
            <a:r>
              <a:rPr lang="en-US" altLang="ko-KR" sz="1100">
                <a:ea typeface="+mn-lt"/>
                <a:cs typeface="+mn-lt"/>
              </a:rPr>
              <a:t>(</a:t>
            </a:r>
            <a:r>
              <a:rPr lang="ko-KR" sz="1100">
                <a:ea typeface="+mn-lt"/>
                <a:cs typeface="+mn-lt"/>
              </a:rPr>
              <a:t>임시</a:t>
            </a:r>
            <a:r>
              <a:rPr lang="en-US" altLang="ko-KR" sz="1100">
                <a:ea typeface="+mn-lt"/>
                <a:cs typeface="+mn-lt"/>
              </a:rPr>
              <a:t>)</a:t>
            </a:r>
            <a:r>
              <a:rPr lang="ko-KR" altLang="en-US" sz="1100">
                <a:ea typeface="+mn-lt"/>
                <a:cs typeface="+mn-lt"/>
              </a:rPr>
              <a:t>뒤</a:t>
            </a:r>
            <a:r>
              <a:rPr lang="ko-KR" sz="1100">
                <a:ea typeface="+mn-lt"/>
                <a:cs typeface="+mn-lt"/>
              </a:rPr>
              <a:t> 사라지도록 변경</a:t>
            </a:r>
            <a:r>
              <a:rPr lang="en-US" altLang="ko-KR" sz="1100">
                <a:ea typeface="+mn-lt"/>
                <a:cs typeface="+mn-lt"/>
              </a:rPr>
              <a:t>.</a:t>
            </a:r>
            <a:endParaRPr lang="ko-KR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* </a:t>
            </a:r>
            <a:r>
              <a:rPr lang="ko-KR" sz="1100" err="1">
                <a:ea typeface="+mn-lt"/>
                <a:cs typeface="+mn-lt"/>
              </a:rPr>
              <a:t>헤드샷</a:t>
            </a:r>
            <a:r>
              <a:rPr lang="ko-KR" sz="1100" dirty="0">
                <a:ea typeface="+mn-lt"/>
                <a:cs typeface="+mn-lt"/>
              </a:rPr>
              <a:t> 명중에 성공했을 경우 글씨의 색깔에 변화를 줌</a:t>
            </a:r>
            <a:endParaRPr lang="ko-KR" dirty="0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-&gt; </a:t>
            </a:r>
            <a:r>
              <a:rPr lang="ko-KR" sz="1100">
                <a:ea typeface="+mn-lt"/>
                <a:cs typeface="+mn-lt"/>
              </a:rPr>
              <a:t>시간 </a:t>
            </a:r>
            <a:r>
              <a:rPr lang="ko-KR" altLang="en-US" sz="1100">
                <a:ea typeface="+mn-lt"/>
                <a:cs typeface="+mn-lt"/>
              </a:rPr>
              <a:t>부족</a:t>
            </a:r>
            <a:endParaRPr lang="ko-KR" alt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(2) </a:t>
            </a:r>
            <a:r>
              <a:rPr lang="ko-KR" sz="1100" dirty="0">
                <a:ea typeface="+mn-lt"/>
                <a:cs typeface="+mn-lt"/>
              </a:rPr>
              <a:t>수류탄 투척 방식 변경</a:t>
            </a:r>
            <a:endParaRPr lang="ko-KR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* </a:t>
            </a:r>
            <a:r>
              <a:rPr lang="ko-KR" sz="1100" dirty="0" err="1">
                <a:ea typeface="+mn-lt"/>
                <a:cs typeface="+mn-lt"/>
              </a:rPr>
              <a:t>차징</a:t>
            </a:r>
            <a:r>
              <a:rPr lang="ko-KR" sz="1100" dirty="0">
                <a:ea typeface="+mn-lt"/>
                <a:cs typeface="+mn-lt"/>
              </a:rPr>
              <a:t> 방식을 사용하여 거리를 사용자가 리듬감 있게 조절할 수 있도록 변경 예정</a:t>
            </a:r>
            <a:endParaRPr lang="ko-KR" dirty="0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-&gt; </a:t>
            </a:r>
            <a:r>
              <a:rPr lang="ko-KR" sz="1100" dirty="0">
                <a:ea typeface="+mn-lt"/>
                <a:cs typeface="+mn-lt"/>
              </a:rPr>
              <a:t>방향을 사용자가 바라보고 있는 방향을 기준으로 떨어지는 지점과의 거리만 생각하면 됨</a:t>
            </a:r>
            <a:r>
              <a:rPr lang="en-US" altLang="ko-KR" sz="1100" dirty="0">
                <a:ea typeface="+mn-lt"/>
                <a:cs typeface="+mn-lt"/>
              </a:rPr>
              <a:t>. + </a:t>
            </a:r>
            <a:r>
              <a:rPr lang="ko-KR" sz="1100" dirty="0">
                <a:ea typeface="+mn-lt"/>
                <a:cs typeface="+mn-lt"/>
              </a:rPr>
              <a:t>포물선</a:t>
            </a:r>
            <a:endParaRPr lang="ko-KR" dirty="0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* </a:t>
            </a:r>
            <a:r>
              <a:rPr lang="en-US" altLang="ko-KR" sz="1100" dirty="0" err="1">
                <a:ea typeface="+mn-lt"/>
                <a:cs typeface="+mn-lt"/>
              </a:rPr>
              <a:t>투척</a:t>
            </a:r>
            <a:r>
              <a:rPr lang="ko-KR" altLang="en-US" sz="1100" dirty="0">
                <a:ea typeface="+mn-lt"/>
                <a:cs typeface="+mn-lt"/>
              </a:rPr>
              <a:t> </a:t>
            </a:r>
            <a:r>
              <a:rPr lang="ko-KR" sz="1100" dirty="0">
                <a:ea typeface="+mn-lt"/>
                <a:cs typeface="+mn-lt"/>
              </a:rPr>
              <a:t>시점을 기준으로 정해진 시간 이후에 터지도록 설계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 dirty="0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-&gt; </a:t>
            </a:r>
            <a:r>
              <a:rPr lang="ko-KR" sz="1100" dirty="0">
                <a:ea typeface="+mn-lt"/>
                <a:cs typeface="+mn-lt"/>
              </a:rPr>
              <a:t>수류탄이 물체와 충돌했다고 바로 터지는 것이 아니기에 정해진 시간이 지난 후 터지도록 조정</a:t>
            </a:r>
            <a:r>
              <a:rPr lang="en-US" altLang="ko-KR" sz="1100" dirty="0">
                <a:ea typeface="+mn-lt"/>
                <a:cs typeface="+mn-lt"/>
              </a:rPr>
              <a:t>, </a:t>
            </a:r>
            <a:r>
              <a:rPr lang="ko-KR" sz="1100" dirty="0">
                <a:ea typeface="+mn-lt"/>
                <a:cs typeface="+mn-lt"/>
              </a:rPr>
              <a:t>그 과정에서 물리엔진을 활용해 몬스터나 바닥에 충돌할 경우 튕겨져 나오도록 설정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 dirty="0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-&gt; </a:t>
            </a:r>
            <a:r>
              <a:rPr lang="ko-KR" sz="1100" dirty="0" err="1">
                <a:ea typeface="+mn-lt"/>
                <a:cs typeface="+mn-lt"/>
              </a:rPr>
              <a:t>차징</a:t>
            </a:r>
            <a:r>
              <a:rPr lang="ko-KR" sz="1100" dirty="0">
                <a:ea typeface="+mn-lt"/>
                <a:cs typeface="+mn-lt"/>
              </a:rPr>
              <a:t> 최대 상한선을 설정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 dirty="0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(3) </a:t>
            </a:r>
            <a:r>
              <a:rPr lang="ko-KR" sz="1100" dirty="0">
                <a:ea typeface="+mn-lt"/>
                <a:cs typeface="+mn-lt"/>
              </a:rPr>
              <a:t>볼륨 설정 </a:t>
            </a:r>
            <a:r>
              <a:rPr lang="ko-KR" sz="1100" err="1">
                <a:ea typeface="+mn-lt"/>
                <a:cs typeface="+mn-lt"/>
              </a:rPr>
              <a:t>미구현</a:t>
            </a:r>
            <a:endParaRPr lang="ko-KR" err="1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en-US" altLang="ko-KR" sz="1100" dirty="0">
                <a:ea typeface="+mn-lt"/>
                <a:cs typeface="+mn-lt"/>
              </a:rPr>
              <a:t>-&gt; </a:t>
            </a:r>
            <a:r>
              <a:rPr lang="ko-KR" sz="1100" dirty="0">
                <a:ea typeface="+mn-lt"/>
                <a:cs typeface="+mn-lt"/>
              </a:rPr>
              <a:t>사운드 소스를 </a:t>
            </a:r>
            <a:r>
              <a:rPr lang="ko-KR" sz="1100" err="1">
                <a:ea typeface="+mn-lt"/>
                <a:cs typeface="+mn-lt"/>
              </a:rPr>
              <a:t>찾는대로</a:t>
            </a:r>
            <a:r>
              <a:rPr lang="ko-KR" sz="1100" dirty="0">
                <a:ea typeface="+mn-lt"/>
                <a:cs typeface="+mn-lt"/>
              </a:rPr>
              <a:t> 바로 구현 예정</a:t>
            </a:r>
            <a:r>
              <a:rPr lang="en-US" altLang="ko-KR" sz="1100" dirty="0">
                <a:ea typeface="+mn-lt"/>
                <a:cs typeface="+mn-lt"/>
              </a:rPr>
              <a:t>.</a:t>
            </a:r>
            <a:endParaRPr lang="ko-KR" dirty="0">
              <a:ea typeface="Microsoft GothicNeo"/>
              <a:cs typeface="Microsoft GothicNeo"/>
            </a:endParaRPr>
          </a:p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 </a:t>
            </a:r>
            <a:endParaRPr lang="ko-KR" dirty="0">
              <a:ea typeface="Microsoft GothicNeo"/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414263106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GestaltVTI</vt:lpstr>
      <vt:lpstr>모바일 FPS 게임 (Void Hunter AR)</vt:lpstr>
      <vt:lpstr>목차</vt:lpstr>
      <vt:lpstr>프로젝트 목표 </vt:lpstr>
      <vt:lpstr>시스템 구성도</vt:lpstr>
      <vt:lpstr>주요 기능목록 및 설명</vt:lpstr>
      <vt:lpstr>주요 기능목록 및 설명</vt:lpstr>
      <vt:lpstr>주요 기능목록 및 설명</vt:lpstr>
      <vt:lpstr>주요 알고리즘 및 설계 방법 </vt:lpstr>
      <vt:lpstr>향후 개선 사항 </vt:lpstr>
      <vt:lpstr>향후 개선 사항</vt:lpstr>
      <vt:lpstr>팀원의 역할 </vt:lpstr>
      <vt:lpstr>데모 영상 </vt:lpstr>
      <vt:lpstr>질의 응답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231</cp:revision>
  <dcterms:created xsi:type="dcterms:W3CDTF">2025-06-08T12:17:24Z</dcterms:created>
  <dcterms:modified xsi:type="dcterms:W3CDTF">2025-06-09T04:23:49Z</dcterms:modified>
</cp:coreProperties>
</file>